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3" r:id="rId9"/>
    <p:sldId id="264" r:id="rId10"/>
    <p:sldId id="262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5D7C"/>
    <a:srgbClr val="377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0093B-AB67-2340-BFE3-5C7167FA4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DAB5F-93CB-C148-A55B-6CAF6CDD0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9031F-0EB9-EA4A-B04A-3A041EC5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4134E-A242-1347-9CFA-7D49E84FC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78595-9E01-614B-919D-41051447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41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1AB40-A0E8-3B4E-B77A-978E055F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FB0C2-DAFB-DE42-8FFD-6B4BD9DF0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82909-34AC-B445-8C25-FC5A32AB3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088C2-F0A9-9F40-88F4-0CE8BD35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F028E-DD22-C740-BE21-BF0CD64D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885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DC01C-F663-E742-A414-5DFC912D5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5F83C-EC6E-8749-99F8-FBFD533F6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7DCE4-7C3C-C84D-A03C-BCB532A0A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2DCBD-5E2B-CD48-B4D2-3212AD83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7681F-F5B2-2F4D-88C6-DEA749170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5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EB17-AC6B-9642-B961-CBC7381B5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25221-1824-054B-AA2D-6DF18040F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5F926-0719-EA49-BF00-D7C6F896C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FA26F-037A-8E4D-9705-3C889125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FE689-B880-AD44-906A-C738E61D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7796B-D211-A047-BB5F-3D6A7C6F2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55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67785-9C93-9549-B12C-57C69F9DB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71609-EF58-2945-912A-EDE16FDBA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7267C-43A3-074F-97E5-B584068A2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4A5F03-2A8E-E34F-A82A-E6CF18C3A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61CF75-71EB-3141-AE6C-1E37A5A4B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28D75C-05F2-DD46-A88B-AB3673A79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39E720-7768-1947-BA99-CD64C686A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97F565-CB8F-DB4B-BED7-5FBE41EF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6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4931-88DA-C94A-BA58-8EDBE86B4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1E9E95-8A8F-9448-97A5-604D896BC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29DD07-754E-5D48-A598-07B26AAB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825AE-EB18-544D-B7C5-C424155D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57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2959C-3AD3-C541-ACA6-6C4D33096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A4995-CAB8-084D-97FE-BF2124B4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00CCB-A08F-C042-B6E0-B2516D104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7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3364-8153-4649-BAFA-11F240EF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D4C8B-AB78-794A-B578-F451EF41E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4740A-A21F-2A46-8387-52F35A6DB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21FD7-8E5C-B541-B81C-F1A4C0287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E95E4-9E60-7A4D-8115-5D2BF488D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A107C-C1B4-F94A-9A04-CAD27381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1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0330-99F4-6B4B-80AE-35F961BE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00991-5110-C54A-A6C5-DD786BA5B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DF460-885A-4A40-8F5E-DA3A993D6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35D77-26A4-AC4F-AA7A-78689A60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0FA7B-827C-C348-9F5B-6F59BC43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FAFC9-C3C6-3A4C-9BB3-E9542B74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71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C259-9D33-E14E-8547-2A577A3C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D0026F-87E9-4549-955B-936FD2349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B3F14-E522-EA4C-BD2C-F7E6AFA6E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26268-4031-0746-B943-EACD9D26E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9F19-0188-AC45-9772-9B04B8EA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6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E21231-AAF9-B549-ACB6-B24B73487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DC5AD6-2B47-8C48-9901-EAB24A309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733A1-382F-A84D-8246-63B20DF0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D09D4-4219-CF49-A22D-DA51E61BE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5B4BC-3B25-2C4A-AFFF-81A8C8373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0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85CA3B-F3DB-514C-895A-29156A3A2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EBA21-85C3-9C43-B8D0-7A474565C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FE5E0-A44D-C043-9348-C4579F1F5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92A56-38A6-D342-8A77-03CB19CDAF93}" type="datetimeFigureOut">
              <a:rPr lang="en-US" smtClean="0"/>
              <a:t>10/25/20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B9E91-8226-9843-B2F5-8FF1CE8F5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63EF8-2600-5444-BE5E-10059F269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FFB5C-1C1B-0C4E-B1FA-C75BB8167D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0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686A8-AFE1-814D-B25F-61C2CE5264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F12A4-2043-EB42-BE7F-DDECEC2D63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86100E-B9EB-3C43-A16C-A9A00601B0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7" b="4527"/>
          <a:stretch/>
        </p:blipFill>
        <p:spPr>
          <a:xfrm>
            <a:off x="0" y="-1608"/>
            <a:ext cx="12192000" cy="685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2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359F12-127E-964A-8C2B-6CEB111CA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097"/>
            <a:ext cx="3184990" cy="6858000"/>
          </a:xfrm>
          <a:prstGeom prst="rect">
            <a:avLst/>
          </a:prstGeom>
        </p:spPr>
      </p:pic>
      <p:pic>
        <p:nvPicPr>
          <p:cNvPr id="1026" name="Picture 2" descr="Surf Expo Homepage">
            <a:extLst>
              <a:ext uri="{FF2B5EF4-FFF2-40B4-BE49-F238E27FC236}">
                <a16:creationId xmlns:a16="http://schemas.microsoft.com/office/drawing/2014/main" id="{A9E5295A-9694-DC48-9318-BB8413640D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4" r="42022"/>
          <a:stretch/>
        </p:blipFill>
        <p:spPr bwMode="auto">
          <a:xfrm>
            <a:off x="3737655" y="165382"/>
            <a:ext cx="3359647" cy="137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DIA Expo">
            <a:extLst>
              <a:ext uri="{FF2B5EF4-FFF2-40B4-BE49-F238E27FC236}">
                <a16:creationId xmlns:a16="http://schemas.microsoft.com/office/drawing/2014/main" id="{33718081-412D-6145-894A-AB91D7110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" r="68905"/>
          <a:stretch/>
        </p:blipFill>
        <p:spPr bwMode="auto">
          <a:xfrm>
            <a:off x="8035211" y="280836"/>
            <a:ext cx="2857928" cy="126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tdoor Retailer Homepage">
            <a:extLst>
              <a:ext uri="{FF2B5EF4-FFF2-40B4-BE49-F238E27FC236}">
                <a16:creationId xmlns:a16="http://schemas.microsoft.com/office/drawing/2014/main" id="{6B350850-E6EA-014C-9AA3-37D53969C8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" t="23034" r="74466"/>
          <a:stretch/>
        </p:blipFill>
        <p:spPr bwMode="auto">
          <a:xfrm>
            <a:off x="3362453" y="1561672"/>
            <a:ext cx="3617121" cy="156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gital Dealer Virtual">
            <a:extLst>
              <a:ext uri="{FF2B5EF4-FFF2-40B4-BE49-F238E27FC236}">
                <a16:creationId xmlns:a16="http://schemas.microsoft.com/office/drawing/2014/main" id="{CAF71902-FAA9-3D4A-8B36-8ACCB22CF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76"/>
          <a:stretch/>
        </p:blipFill>
        <p:spPr bwMode="auto">
          <a:xfrm>
            <a:off x="7649967" y="1561672"/>
            <a:ext cx="318499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FID Virtual Homepage">
            <a:extLst>
              <a:ext uri="{FF2B5EF4-FFF2-40B4-BE49-F238E27FC236}">
                <a16:creationId xmlns:a16="http://schemas.microsoft.com/office/drawing/2014/main" id="{1CA9A945-B939-8948-9D33-60016B8D6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71"/>
          <a:stretch/>
        </p:blipFill>
        <p:spPr bwMode="auto">
          <a:xfrm>
            <a:off x="5336767" y="3442751"/>
            <a:ext cx="4127408" cy="129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6C72BD-B592-6845-8A8E-95F8CBEC26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9494" y="5296328"/>
            <a:ext cx="7250986" cy="10186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96570F-FCC4-3A41-9C2A-2EE5EDA4AAEA}"/>
              </a:ext>
            </a:extLst>
          </p:cNvPr>
          <p:cNvSpPr txBox="1"/>
          <p:nvPr/>
        </p:nvSpPr>
        <p:spPr>
          <a:xfrm>
            <a:off x="0" y="2246181"/>
            <a:ext cx="3184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2020 Virtual Tradeshow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Experience</a:t>
            </a:r>
          </a:p>
        </p:txBody>
      </p:sp>
    </p:spTree>
    <p:extLst>
      <p:ext uri="{BB962C8B-B14F-4D97-AF65-F5344CB8AC3E}">
        <p14:creationId xmlns:p14="http://schemas.microsoft.com/office/powerpoint/2010/main" val="77418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8FB9-F9FA-EE4A-8717-700ACE340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620" y="0"/>
            <a:ext cx="6096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2403C3-A5C5-C64E-9455-DE3FB14274CF}"/>
              </a:ext>
            </a:extLst>
          </p:cNvPr>
          <p:cNvSpPr/>
          <p:nvPr/>
        </p:nvSpPr>
        <p:spPr>
          <a:xfrm>
            <a:off x="-11141" y="-226761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CDBEA-5E45-F047-8006-808B5E953850}"/>
              </a:ext>
            </a:extLst>
          </p:cNvPr>
          <p:cNvSpPr txBox="1"/>
          <p:nvPr/>
        </p:nvSpPr>
        <p:spPr>
          <a:xfrm>
            <a:off x="-22283" y="134814"/>
            <a:ext cx="614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Why Virtual Shows Fail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918AD7-9350-B047-AD7D-8BF20DE9014F}"/>
              </a:ext>
            </a:extLst>
          </p:cNvPr>
          <p:cNvSpPr txBox="1"/>
          <p:nvPr/>
        </p:nvSpPr>
        <p:spPr>
          <a:xfrm>
            <a:off x="6084859" y="134814"/>
            <a:ext cx="6018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Why KBIS Virtual Succeeds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5845F-489D-E447-8044-C5355051DCD0}"/>
              </a:ext>
            </a:extLst>
          </p:cNvPr>
          <p:cNvSpPr/>
          <p:nvPr/>
        </p:nvSpPr>
        <p:spPr>
          <a:xfrm>
            <a:off x="5589141" y="1541123"/>
            <a:ext cx="605141" cy="256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7B1D4F6E-582E-D44D-AAA7-3F7BB7BB3D70}"/>
              </a:ext>
            </a:extLst>
          </p:cNvPr>
          <p:cNvSpPr/>
          <p:nvPr/>
        </p:nvSpPr>
        <p:spPr>
          <a:xfrm>
            <a:off x="6118283" y="1412695"/>
            <a:ext cx="518824" cy="50857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684A2-F623-934F-A5E0-F7DDED466CC3}"/>
              </a:ext>
            </a:extLst>
          </p:cNvPr>
          <p:cNvSpPr txBox="1"/>
          <p:nvPr/>
        </p:nvSpPr>
        <p:spPr>
          <a:xfrm>
            <a:off x="1371173" y="1398048"/>
            <a:ext cx="3247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 focus on content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A2EEE8-AF2E-884E-B500-2AD1D1E62192}"/>
              </a:ext>
            </a:extLst>
          </p:cNvPr>
          <p:cNvSpPr txBox="1"/>
          <p:nvPr/>
        </p:nvSpPr>
        <p:spPr>
          <a:xfrm>
            <a:off x="6096000" y="1320922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Sessions that Sizzle! 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Packed with Content &amp; Education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35CB6B-DED7-9E4F-9E28-0C3D3A5E2574}"/>
              </a:ext>
            </a:extLst>
          </p:cNvPr>
          <p:cNvSpPr/>
          <p:nvPr/>
        </p:nvSpPr>
        <p:spPr>
          <a:xfrm>
            <a:off x="5589141" y="2831337"/>
            <a:ext cx="605141" cy="256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AEEA0209-B52F-504E-A491-8296C36E12F3}"/>
              </a:ext>
            </a:extLst>
          </p:cNvPr>
          <p:cNvSpPr/>
          <p:nvPr/>
        </p:nvSpPr>
        <p:spPr>
          <a:xfrm>
            <a:off x="6118283" y="2702909"/>
            <a:ext cx="518824" cy="50857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496001-3090-4945-BB67-397333C02AF0}"/>
              </a:ext>
            </a:extLst>
          </p:cNvPr>
          <p:cNvSpPr txBox="1"/>
          <p:nvPr/>
        </p:nvSpPr>
        <p:spPr>
          <a:xfrm>
            <a:off x="1330709" y="2679019"/>
            <a:ext cx="3212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Few ways to connect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0ED527-2DF6-6D4E-8664-748568DBBF77}"/>
              </a:ext>
            </a:extLst>
          </p:cNvPr>
          <p:cNvSpPr txBox="1"/>
          <p:nvPr/>
        </p:nvSpPr>
        <p:spPr>
          <a:xfrm>
            <a:off x="6096000" y="2611136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Forums, Roundtables, Coaching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Social Networking, Messaging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1F5CC5-5F8B-1645-83F9-BD8A60D2DD34}"/>
              </a:ext>
            </a:extLst>
          </p:cNvPr>
          <p:cNvSpPr/>
          <p:nvPr/>
        </p:nvSpPr>
        <p:spPr>
          <a:xfrm>
            <a:off x="5589141" y="4185697"/>
            <a:ext cx="605141" cy="256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D3497CDB-0FBD-DC46-AA2C-ADDEFB8E382A}"/>
              </a:ext>
            </a:extLst>
          </p:cNvPr>
          <p:cNvSpPr/>
          <p:nvPr/>
        </p:nvSpPr>
        <p:spPr>
          <a:xfrm>
            <a:off x="6118283" y="4057269"/>
            <a:ext cx="518824" cy="50857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71CB0F-53CD-734D-BA43-940321DA2FC7}"/>
              </a:ext>
            </a:extLst>
          </p:cNvPr>
          <p:cNvSpPr txBox="1"/>
          <p:nvPr/>
        </p:nvSpPr>
        <p:spPr>
          <a:xfrm>
            <a:off x="1559813" y="4033379"/>
            <a:ext cx="2754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Not enough leads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75A87D-F787-5E43-983F-A2689A5F3333}"/>
              </a:ext>
            </a:extLst>
          </p:cNvPr>
          <p:cNvSpPr txBox="1"/>
          <p:nvPr/>
        </p:nvSpPr>
        <p:spPr>
          <a:xfrm>
            <a:off x="6746697" y="3965496"/>
            <a:ext cx="5140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Get attendees into the booth and deliver the lead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2CF682-DA90-5442-BF56-D82AFAF02116}"/>
              </a:ext>
            </a:extLst>
          </p:cNvPr>
          <p:cNvSpPr/>
          <p:nvPr/>
        </p:nvSpPr>
        <p:spPr>
          <a:xfrm>
            <a:off x="5589141" y="5540057"/>
            <a:ext cx="605141" cy="256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43B1BC69-EE09-9F4F-BB41-AD5E5BD3798A}"/>
              </a:ext>
            </a:extLst>
          </p:cNvPr>
          <p:cNvSpPr/>
          <p:nvPr/>
        </p:nvSpPr>
        <p:spPr>
          <a:xfrm>
            <a:off x="6118283" y="5411629"/>
            <a:ext cx="518824" cy="50857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41D567-F582-D24B-B961-05D652E69774}"/>
              </a:ext>
            </a:extLst>
          </p:cNvPr>
          <p:cNvSpPr txBox="1"/>
          <p:nvPr/>
        </p:nvSpPr>
        <p:spPr>
          <a:xfrm>
            <a:off x="492187" y="5387739"/>
            <a:ext cx="488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Not enough ways to do business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1AAD90-2E0D-D747-8AC1-67637815E07C}"/>
              </a:ext>
            </a:extLst>
          </p:cNvPr>
          <p:cNvSpPr txBox="1"/>
          <p:nvPr/>
        </p:nvSpPr>
        <p:spPr>
          <a:xfrm>
            <a:off x="6746697" y="5319856"/>
            <a:ext cx="5140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Meetings, Demos, New Product, Calls to Action</a:t>
            </a:r>
          </a:p>
        </p:txBody>
      </p:sp>
    </p:spTree>
    <p:extLst>
      <p:ext uri="{BB962C8B-B14F-4D97-AF65-F5344CB8AC3E}">
        <p14:creationId xmlns:p14="http://schemas.microsoft.com/office/powerpoint/2010/main" val="177365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FFE9BF-3740-A348-9B32-A7DF4F554B81}"/>
              </a:ext>
            </a:extLst>
          </p:cNvPr>
          <p:cNvSpPr/>
          <p:nvPr/>
        </p:nvSpPr>
        <p:spPr>
          <a:xfrm>
            <a:off x="329614" y="5468283"/>
            <a:ext cx="11517330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0" i="0" dirty="0">
                <a:solidFill>
                  <a:srgbClr val="3F2851"/>
                </a:solidFill>
                <a:effectLst/>
                <a:latin typeface="Open Sans"/>
              </a:rPr>
              <a:t>Architects, Builders, Cabinet Shops, Consultants, Dealers, Decorative Plumbing &amp; Hardware Professionals, Designers, Distributors, Fabricators, Home Centers, Independent Manufacturers’ Reps, Installers and Remodelers.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13D17F-14BB-CA44-B6A6-C4A44D407101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15,000 Attendees in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6BA44C-7A7E-BD45-8602-A54C0179C1FA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We Built It....They Will Come</a:t>
            </a:r>
          </a:p>
        </p:txBody>
      </p:sp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15E0DD06-E750-1B4B-B229-2DC6079BA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9560" y="1541847"/>
            <a:ext cx="1709076" cy="1709076"/>
          </a:xfrm>
          <a:prstGeom prst="rect">
            <a:avLst/>
          </a:prstGeom>
        </p:spPr>
      </p:pic>
      <p:pic>
        <p:nvPicPr>
          <p:cNvPr id="12" name="Graphic 11" descr="Lights On">
            <a:extLst>
              <a:ext uri="{FF2B5EF4-FFF2-40B4-BE49-F238E27FC236}">
                <a16:creationId xmlns:a16="http://schemas.microsoft.com/office/drawing/2014/main" id="{B40A23B9-5941-3746-9A24-EC1992B4F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416" y="1675803"/>
            <a:ext cx="1441165" cy="1441165"/>
          </a:xfrm>
          <a:prstGeom prst="rect">
            <a:avLst/>
          </a:prstGeom>
        </p:spPr>
      </p:pic>
      <p:pic>
        <p:nvPicPr>
          <p:cNvPr id="14" name="Graphic 13" descr="Users">
            <a:extLst>
              <a:ext uri="{FF2B5EF4-FFF2-40B4-BE49-F238E27FC236}">
                <a16:creationId xmlns:a16="http://schemas.microsoft.com/office/drawing/2014/main" id="{6E5FABC0-E06C-CB42-B3D7-51E12446F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2901" y="1668632"/>
            <a:ext cx="1542934" cy="15429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4AA09C3-27E1-8746-9864-F7AE2BB3E1FF}"/>
              </a:ext>
            </a:extLst>
          </p:cNvPr>
          <p:cNvSpPr/>
          <p:nvPr/>
        </p:nvSpPr>
        <p:spPr>
          <a:xfrm>
            <a:off x="653007" y="3310268"/>
            <a:ext cx="328016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0" i="0" dirty="0">
                <a:solidFill>
                  <a:srgbClr val="3F2851"/>
                </a:solidFill>
                <a:effectLst/>
                <a:latin typeface="Open Sans"/>
              </a:rPr>
              <a:t>Compare Products Meet with Brands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See the Latest Designs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Meet with You!</a:t>
            </a:r>
            <a:endParaRPr lang="en-US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2C18F6-CBF8-1045-9F1C-8DD035266464}"/>
              </a:ext>
            </a:extLst>
          </p:cNvPr>
          <p:cNvSpPr/>
          <p:nvPr/>
        </p:nvSpPr>
        <p:spPr>
          <a:xfrm>
            <a:off x="4448196" y="3310268"/>
            <a:ext cx="328016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0" i="0" dirty="0">
                <a:solidFill>
                  <a:srgbClr val="3F2851"/>
                </a:solidFill>
                <a:effectLst/>
                <a:latin typeface="Open Sans"/>
              </a:rPr>
              <a:t>Learn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Leading Thinkers 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CEU Credits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Interactive Labs</a:t>
            </a:r>
            <a:endParaRPr lang="en-US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87CAF2-28DB-2144-B5C5-F8E7F459D0D5}"/>
              </a:ext>
            </a:extLst>
          </p:cNvPr>
          <p:cNvSpPr/>
          <p:nvPr/>
        </p:nvSpPr>
        <p:spPr>
          <a:xfrm>
            <a:off x="8014285" y="3310268"/>
            <a:ext cx="328016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0" i="0" dirty="0">
                <a:solidFill>
                  <a:srgbClr val="3F2851"/>
                </a:solidFill>
                <a:effectLst/>
                <a:latin typeface="Open Sans"/>
              </a:rPr>
              <a:t>Engage with Peers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Roundtables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Social Events</a:t>
            </a:r>
          </a:p>
          <a:p>
            <a:pPr algn="ctr"/>
            <a:r>
              <a:rPr lang="en-US" sz="2400" dirty="0">
                <a:solidFill>
                  <a:srgbClr val="3F2851"/>
                </a:solidFill>
                <a:latin typeface="Open Sans"/>
              </a:rPr>
              <a:t>Forums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604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13D17F-14BB-CA44-B6A6-C4A44D407101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15,000 Attendees in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6BA44C-7A7E-BD45-8602-A54C0179C1FA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What’s in it for the Exhibitor?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FA208D-2945-E04E-8346-58F1A62DC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12" y="2018392"/>
            <a:ext cx="10422374" cy="423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99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CB899C-82D0-D044-8948-10D576CCE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04" y="1418574"/>
            <a:ext cx="9080633" cy="54394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Capture Leads, Create Calls to Action, Showcase Product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The Virtual Booth</a:t>
            </a:r>
          </a:p>
        </p:txBody>
      </p:sp>
    </p:spTree>
    <p:extLst>
      <p:ext uri="{BB962C8B-B14F-4D97-AF65-F5344CB8AC3E}">
        <p14:creationId xmlns:p14="http://schemas.microsoft.com/office/powerpoint/2010/main" val="2408455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5AABC8B2-30CE-6143-8AAC-BD1991DB8B94}"/>
              </a:ext>
            </a:extLst>
          </p:cNvPr>
          <p:cNvSpPr/>
          <p:nvPr/>
        </p:nvSpPr>
        <p:spPr>
          <a:xfrm>
            <a:off x="694671" y="1874611"/>
            <a:ext cx="4146116" cy="31911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solidFill>
              <a:srgbClr val="377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186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Search, Directories, Promotion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Attendees Find You</a:t>
            </a:r>
          </a:p>
        </p:txBody>
      </p:sp>
      <p:pic>
        <p:nvPicPr>
          <p:cNvPr id="3" name="Graphic 2" descr="Search Inventory">
            <a:extLst>
              <a:ext uri="{FF2B5EF4-FFF2-40B4-BE49-F238E27FC236}">
                <a16:creationId xmlns:a16="http://schemas.microsoft.com/office/drawing/2014/main" id="{A87BDD28-02A9-3445-A3F9-8028E6F2C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4580" y="3396618"/>
            <a:ext cx="1626297" cy="16262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D66AB4-F085-9849-B89A-879B3A3E8EDD}"/>
              </a:ext>
            </a:extLst>
          </p:cNvPr>
          <p:cNvSpPr txBox="1"/>
          <p:nvPr/>
        </p:nvSpPr>
        <p:spPr>
          <a:xfrm>
            <a:off x="1233289" y="2147231"/>
            <a:ext cx="3068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Search by Name, Keyword, Product Category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083D2FE-0DB3-104A-BEBD-7DF60A56CEF6}"/>
              </a:ext>
            </a:extLst>
          </p:cNvPr>
          <p:cNvSpPr/>
          <p:nvPr/>
        </p:nvSpPr>
        <p:spPr>
          <a:xfrm>
            <a:off x="4022942" y="3456113"/>
            <a:ext cx="4146116" cy="3191100"/>
          </a:xfrm>
          <a:prstGeom prst="hexagon">
            <a:avLst/>
          </a:prstGeom>
          <a:solidFill>
            <a:srgbClr val="377064"/>
          </a:solidFill>
          <a:ln>
            <a:solidFill>
              <a:srgbClr val="377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Graphic 9" descr="List">
            <a:extLst>
              <a:ext uri="{FF2B5EF4-FFF2-40B4-BE49-F238E27FC236}">
                <a16:creationId xmlns:a16="http://schemas.microsoft.com/office/drawing/2014/main" id="{FD221D51-15FF-264D-B33D-AEDF730EE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90994" y="4828264"/>
            <a:ext cx="1800615" cy="18006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2DADCE-F0BA-E249-BC48-CA0C891C781E}"/>
              </a:ext>
            </a:extLst>
          </p:cNvPr>
          <p:cNvSpPr txBox="1"/>
          <p:nvPr/>
        </p:nvSpPr>
        <p:spPr>
          <a:xfrm>
            <a:off x="4556864" y="3609601"/>
            <a:ext cx="3068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Virtual Swag, New Product, In-Booth Session Directories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4486276B-6A01-0744-9DBB-EDA6447683B4}"/>
              </a:ext>
            </a:extLst>
          </p:cNvPr>
          <p:cNvSpPr/>
          <p:nvPr/>
        </p:nvSpPr>
        <p:spPr>
          <a:xfrm>
            <a:off x="7351213" y="1874611"/>
            <a:ext cx="4146116" cy="31911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solidFill>
              <a:srgbClr val="377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Graphic 16" descr="Megaphone">
            <a:extLst>
              <a:ext uri="{FF2B5EF4-FFF2-40B4-BE49-F238E27FC236}">
                <a16:creationId xmlns:a16="http://schemas.microsoft.com/office/drawing/2014/main" id="{0D8EAEEC-24EA-794C-985F-483A7430D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2980" y="3003573"/>
            <a:ext cx="1806357" cy="18063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A8A715-D16D-DC43-ABCB-473A3E2048DD}"/>
              </a:ext>
            </a:extLst>
          </p:cNvPr>
          <p:cNvSpPr txBox="1"/>
          <p:nvPr/>
        </p:nvSpPr>
        <p:spPr>
          <a:xfrm>
            <a:off x="7979862" y="2414309"/>
            <a:ext cx="3068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Preshow, During and Post Show Promotion</a:t>
            </a:r>
          </a:p>
        </p:txBody>
      </p:sp>
    </p:spTree>
    <p:extLst>
      <p:ext uri="{BB962C8B-B14F-4D97-AF65-F5344CB8AC3E}">
        <p14:creationId xmlns:p14="http://schemas.microsoft.com/office/powerpoint/2010/main" val="10905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Capture Attendee Contact Information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Generate Sales Leads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3AE2782-9D02-3845-8B0D-F2C09B81393A}"/>
              </a:ext>
            </a:extLst>
          </p:cNvPr>
          <p:cNvSpPr/>
          <p:nvPr/>
        </p:nvSpPr>
        <p:spPr>
          <a:xfrm>
            <a:off x="1090926" y="4458134"/>
            <a:ext cx="1994770" cy="1310464"/>
          </a:xfrm>
          <a:prstGeom prst="roundRect">
            <a:avLst/>
          </a:prstGeom>
          <a:solidFill>
            <a:srgbClr val="377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Book a Meeting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Graphic 9" descr="Boardroom">
            <a:extLst>
              <a:ext uri="{FF2B5EF4-FFF2-40B4-BE49-F238E27FC236}">
                <a16:creationId xmlns:a16="http://schemas.microsoft.com/office/drawing/2014/main" id="{1EDBB376-C39F-724F-AD80-B9FC46149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9845" y="4696996"/>
            <a:ext cx="1153411" cy="1153411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0D394BA-10E1-9942-A05E-03CCA88392DF}"/>
              </a:ext>
            </a:extLst>
          </p:cNvPr>
          <p:cNvSpPr/>
          <p:nvPr/>
        </p:nvSpPr>
        <p:spPr>
          <a:xfrm>
            <a:off x="3161273" y="4458134"/>
            <a:ext cx="1994770" cy="1310464"/>
          </a:xfrm>
          <a:prstGeom prst="roundRect">
            <a:avLst/>
          </a:prstGeom>
          <a:solidFill>
            <a:srgbClr val="377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Attend a Demo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4" name="Graphic 13" descr="Daily calendar">
            <a:extLst>
              <a:ext uri="{FF2B5EF4-FFF2-40B4-BE49-F238E27FC236}">
                <a16:creationId xmlns:a16="http://schemas.microsoft.com/office/drawing/2014/main" id="{9E311499-E36D-A94F-9E9F-1728D2D3E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3801" y="4761705"/>
            <a:ext cx="949714" cy="949714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CA8EB86-DB5F-DE4C-A56F-9C43083F22FF}"/>
              </a:ext>
            </a:extLst>
          </p:cNvPr>
          <p:cNvSpPr/>
          <p:nvPr/>
        </p:nvSpPr>
        <p:spPr>
          <a:xfrm>
            <a:off x="3161273" y="2962140"/>
            <a:ext cx="1994770" cy="1310464"/>
          </a:xfrm>
          <a:prstGeom prst="roundRect">
            <a:avLst/>
          </a:prstGeom>
          <a:solidFill>
            <a:srgbClr val="377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Virtual Swag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Graphic 7" descr="Present">
            <a:extLst>
              <a:ext uri="{FF2B5EF4-FFF2-40B4-BE49-F238E27FC236}">
                <a16:creationId xmlns:a16="http://schemas.microsoft.com/office/drawing/2014/main" id="{3EE58FB4-DFEC-BB4E-825D-8383DC195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68169" y="3406899"/>
            <a:ext cx="815561" cy="815561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B5B8226-A671-7644-86A1-3174046A3484}"/>
              </a:ext>
            </a:extLst>
          </p:cNvPr>
          <p:cNvSpPr/>
          <p:nvPr/>
        </p:nvSpPr>
        <p:spPr>
          <a:xfrm>
            <a:off x="1116415" y="2965289"/>
            <a:ext cx="1994770" cy="1310464"/>
          </a:xfrm>
          <a:prstGeom prst="roundRect">
            <a:avLst/>
          </a:prstGeom>
          <a:solidFill>
            <a:srgbClr val="377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Get the Catalog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Graphic 12" descr="Closed book">
            <a:extLst>
              <a:ext uri="{FF2B5EF4-FFF2-40B4-BE49-F238E27FC236}">
                <a16:creationId xmlns:a16="http://schemas.microsoft.com/office/drawing/2014/main" id="{F295BEE7-3038-0B41-AF3F-300FB79792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01422" y="3544121"/>
            <a:ext cx="728483" cy="7284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151775-D803-2C4C-8145-87C25B664ED9}"/>
              </a:ext>
            </a:extLst>
          </p:cNvPr>
          <p:cNvSpPr txBox="1"/>
          <p:nvPr/>
        </p:nvSpPr>
        <p:spPr>
          <a:xfrm>
            <a:off x="1167785" y="1951868"/>
            <a:ext cx="4121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Virtual Badge Swipe</a:t>
            </a:r>
          </a:p>
          <a:p>
            <a:pPr algn="ctr"/>
            <a:r>
              <a:rPr lang="en-US" sz="2400" dirty="0"/>
              <a:t>Delivers Attendee Contact Info</a:t>
            </a: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FADAC621-0B44-364A-BB06-1ECAB54714E8}"/>
              </a:ext>
            </a:extLst>
          </p:cNvPr>
          <p:cNvSpPr/>
          <p:nvPr/>
        </p:nvSpPr>
        <p:spPr>
          <a:xfrm>
            <a:off x="5269779" y="2875630"/>
            <a:ext cx="493160" cy="3073797"/>
          </a:xfrm>
          <a:prstGeom prst="rightBracket">
            <a:avLst/>
          </a:prstGeom>
          <a:ln w="19050">
            <a:solidFill>
              <a:srgbClr val="6C5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triped Right Arrow 10">
            <a:extLst>
              <a:ext uri="{FF2B5EF4-FFF2-40B4-BE49-F238E27FC236}">
                <a16:creationId xmlns:a16="http://schemas.microsoft.com/office/drawing/2014/main" id="{6E28491D-982E-E342-9A1F-32FB215F428C}"/>
              </a:ext>
            </a:extLst>
          </p:cNvPr>
          <p:cNvSpPr/>
          <p:nvPr/>
        </p:nvSpPr>
        <p:spPr>
          <a:xfrm>
            <a:off x="5742219" y="3957257"/>
            <a:ext cx="884612" cy="739739"/>
          </a:xfrm>
          <a:prstGeom prst="stripedRightArrow">
            <a:avLst/>
          </a:prstGeom>
          <a:solidFill>
            <a:srgbClr val="6C5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8980FE-7881-CF41-BB65-104A6FD4237E}"/>
              </a:ext>
            </a:extLst>
          </p:cNvPr>
          <p:cNvSpPr txBox="1"/>
          <p:nvPr/>
        </p:nvSpPr>
        <p:spPr>
          <a:xfrm>
            <a:off x="6742324" y="2737149"/>
            <a:ext cx="5196247" cy="2970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Attendees take action</a:t>
            </a:r>
          </a:p>
          <a:p>
            <a:pPr marL="285750" indent="-285750">
              <a:lnSpc>
                <a:spcPct val="150000"/>
              </a:lnSpc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Your team gets an email</a:t>
            </a:r>
          </a:p>
          <a:p>
            <a:pPr marL="285750" indent="-285750">
              <a:lnSpc>
                <a:spcPct val="150000"/>
              </a:lnSpc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Attendee contact info</a:t>
            </a:r>
          </a:p>
          <a:p>
            <a:pPr marL="285750" indent="-285750">
              <a:lnSpc>
                <a:spcPct val="150000"/>
              </a:lnSpc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Report with attendee detail</a:t>
            </a:r>
          </a:p>
        </p:txBody>
      </p:sp>
    </p:spTree>
    <p:extLst>
      <p:ext uri="{BB962C8B-B14F-4D97-AF65-F5344CB8AC3E}">
        <p14:creationId xmlns:p14="http://schemas.microsoft.com/office/powerpoint/2010/main" val="1869039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In Booth Now, Chat, Message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Interact &amp; Message</a:t>
            </a:r>
          </a:p>
        </p:txBody>
      </p:sp>
      <p:sp>
        <p:nvSpPr>
          <p:cNvPr id="11" name="Striped Right Arrow 10">
            <a:extLst>
              <a:ext uri="{FF2B5EF4-FFF2-40B4-BE49-F238E27FC236}">
                <a16:creationId xmlns:a16="http://schemas.microsoft.com/office/drawing/2014/main" id="{6E28491D-982E-E342-9A1F-32FB215F428C}"/>
              </a:ext>
            </a:extLst>
          </p:cNvPr>
          <p:cNvSpPr/>
          <p:nvPr/>
        </p:nvSpPr>
        <p:spPr>
          <a:xfrm>
            <a:off x="5211387" y="3587387"/>
            <a:ext cx="884612" cy="739739"/>
          </a:xfrm>
          <a:prstGeom prst="stripedRightArrow">
            <a:avLst/>
          </a:prstGeom>
          <a:solidFill>
            <a:srgbClr val="6C5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8980FE-7881-CF41-BB65-104A6FD4237E}"/>
              </a:ext>
            </a:extLst>
          </p:cNvPr>
          <p:cNvSpPr txBox="1"/>
          <p:nvPr/>
        </p:nvSpPr>
        <p:spPr>
          <a:xfrm>
            <a:off x="6269713" y="2017054"/>
            <a:ext cx="519624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You see who is in the booth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Chat 1 : 1 with attendees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Attendee can message the booth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Message center holds all chats and messages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3D651E0-0888-9F4C-9D7D-BC6065AEC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319" y="1787495"/>
            <a:ext cx="3740461" cy="4633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6016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Add Product Content, Videos, In-Booth Demo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Showcase Your Products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95159DB-1F5A-3D45-812C-342AD0DF9D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607"/>
          <a:stretch/>
        </p:blipFill>
        <p:spPr>
          <a:xfrm>
            <a:off x="1119882" y="1676352"/>
            <a:ext cx="4458985" cy="228098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040A16B-CA35-904B-B710-AF2AD74A8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882" y="4039094"/>
            <a:ext cx="4392201" cy="260811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FB37FD99-8DB0-C24A-9839-8AB9555808B8}"/>
              </a:ext>
            </a:extLst>
          </p:cNvPr>
          <p:cNvGrpSpPr/>
          <p:nvPr/>
        </p:nvGrpSpPr>
        <p:grpSpPr>
          <a:xfrm>
            <a:off x="2799800" y="4846810"/>
            <a:ext cx="1202076" cy="801384"/>
            <a:chOff x="6832316" y="2486346"/>
            <a:chExt cx="1202076" cy="801384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D43144C6-DF11-1446-B3AB-1B70D956326E}"/>
                </a:ext>
              </a:extLst>
            </p:cNvPr>
            <p:cNvSpPr/>
            <p:nvPr/>
          </p:nvSpPr>
          <p:spPr>
            <a:xfrm>
              <a:off x="6832316" y="2486346"/>
              <a:ext cx="1202076" cy="80138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riangle 27">
              <a:extLst>
                <a:ext uri="{FF2B5EF4-FFF2-40B4-BE49-F238E27FC236}">
                  <a16:creationId xmlns:a16="http://schemas.microsoft.com/office/drawing/2014/main" id="{326CCEB8-D9D9-6840-8633-5AE8A9E01223}"/>
                </a:ext>
              </a:extLst>
            </p:cNvPr>
            <p:cNvSpPr/>
            <p:nvPr/>
          </p:nvSpPr>
          <p:spPr>
            <a:xfrm rot="5400000">
              <a:off x="7243372" y="2655869"/>
              <a:ext cx="534256" cy="46233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ight Bracket 32">
            <a:extLst>
              <a:ext uri="{FF2B5EF4-FFF2-40B4-BE49-F238E27FC236}">
                <a16:creationId xmlns:a16="http://schemas.microsoft.com/office/drawing/2014/main" id="{30E84771-4498-0944-90B9-56801A4C14AE}"/>
              </a:ext>
            </a:extLst>
          </p:cNvPr>
          <p:cNvSpPr/>
          <p:nvPr/>
        </p:nvSpPr>
        <p:spPr>
          <a:xfrm>
            <a:off x="5269779" y="1750863"/>
            <a:ext cx="493160" cy="4896349"/>
          </a:xfrm>
          <a:prstGeom prst="rightBracket">
            <a:avLst/>
          </a:prstGeom>
          <a:ln w="19050">
            <a:solidFill>
              <a:srgbClr val="6C5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Striped Right Arrow 33">
            <a:extLst>
              <a:ext uri="{FF2B5EF4-FFF2-40B4-BE49-F238E27FC236}">
                <a16:creationId xmlns:a16="http://schemas.microsoft.com/office/drawing/2014/main" id="{C7868B28-1033-3C44-B425-DE745F1CD9C0}"/>
              </a:ext>
            </a:extLst>
          </p:cNvPr>
          <p:cNvSpPr/>
          <p:nvPr/>
        </p:nvSpPr>
        <p:spPr>
          <a:xfrm>
            <a:off x="5742219" y="3829167"/>
            <a:ext cx="884612" cy="739739"/>
          </a:xfrm>
          <a:prstGeom prst="stripedRightArrow">
            <a:avLst/>
          </a:prstGeom>
          <a:solidFill>
            <a:srgbClr val="6C5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2CB69C-E73B-FD4F-937F-D6C35C5F9A52}"/>
              </a:ext>
            </a:extLst>
          </p:cNvPr>
          <p:cNvSpPr txBox="1"/>
          <p:nvPr/>
        </p:nvSpPr>
        <p:spPr>
          <a:xfrm>
            <a:off x="6626831" y="2195773"/>
            <a:ext cx="5196247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Upload PDFs, Videos, Product Catalogs, Pricing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Embed video on the booth homepage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Hold in-booth sessions to demo products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Feature new products in booth and site directories</a:t>
            </a:r>
          </a:p>
        </p:txBody>
      </p:sp>
    </p:spTree>
    <p:extLst>
      <p:ext uri="{BB962C8B-B14F-4D97-AF65-F5344CB8AC3E}">
        <p14:creationId xmlns:p14="http://schemas.microsoft.com/office/powerpoint/2010/main" val="3987167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Matchmaking Service, Meeting Requests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Get Meetings</a:t>
            </a:r>
          </a:p>
        </p:txBody>
      </p:sp>
      <p:sp>
        <p:nvSpPr>
          <p:cNvPr id="33" name="Right Bracket 32">
            <a:extLst>
              <a:ext uri="{FF2B5EF4-FFF2-40B4-BE49-F238E27FC236}">
                <a16:creationId xmlns:a16="http://schemas.microsoft.com/office/drawing/2014/main" id="{30E84771-4498-0944-90B9-56801A4C14AE}"/>
              </a:ext>
            </a:extLst>
          </p:cNvPr>
          <p:cNvSpPr/>
          <p:nvPr/>
        </p:nvSpPr>
        <p:spPr>
          <a:xfrm>
            <a:off x="5010868" y="1750864"/>
            <a:ext cx="493160" cy="4896349"/>
          </a:xfrm>
          <a:prstGeom prst="rightBracket">
            <a:avLst/>
          </a:prstGeom>
          <a:ln w="19050">
            <a:solidFill>
              <a:srgbClr val="6C5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Striped Right Arrow 33">
            <a:extLst>
              <a:ext uri="{FF2B5EF4-FFF2-40B4-BE49-F238E27FC236}">
                <a16:creationId xmlns:a16="http://schemas.microsoft.com/office/drawing/2014/main" id="{C7868B28-1033-3C44-B425-DE745F1CD9C0}"/>
              </a:ext>
            </a:extLst>
          </p:cNvPr>
          <p:cNvSpPr/>
          <p:nvPr/>
        </p:nvSpPr>
        <p:spPr>
          <a:xfrm>
            <a:off x="5504028" y="3726426"/>
            <a:ext cx="884612" cy="739739"/>
          </a:xfrm>
          <a:prstGeom prst="stripedRightArrow">
            <a:avLst/>
          </a:prstGeom>
          <a:solidFill>
            <a:srgbClr val="6C5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2CB69C-E73B-FD4F-937F-D6C35C5F9A52}"/>
              </a:ext>
            </a:extLst>
          </p:cNvPr>
          <p:cNvSpPr txBox="1"/>
          <p:nvPr/>
        </p:nvSpPr>
        <p:spPr>
          <a:xfrm>
            <a:off x="6480605" y="2372209"/>
            <a:ext cx="51962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Call to action button to book a meeting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Embed personal Calendly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Search attendees by filter to send meeting requests added to their message center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AC5B05-2DC5-0947-8132-A970B9424A45}"/>
              </a:ext>
            </a:extLst>
          </p:cNvPr>
          <p:cNvGrpSpPr/>
          <p:nvPr/>
        </p:nvGrpSpPr>
        <p:grpSpPr>
          <a:xfrm>
            <a:off x="1951532" y="1784766"/>
            <a:ext cx="1826264" cy="1009764"/>
            <a:chOff x="781800" y="1809362"/>
            <a:chExt cx="1826264" cy="10097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A189969-0842-5742-BAA1-B0A8C609481A}"/>
                </a:ext>
              </a:extLst>
            </p:cNvPr>
            <p:cNvSpPr/>
            <p:nvPr/>
          </p:nvSpPr>
          <p:spPr>
            <a:xfrm>
              <a:off x="781800" y="1809362"/>
              <a:ext cx="1826264" cy="1009764"/>
            </a:xfrm>
            <a:prstGeom prst="roundRect">
              <a:avLst/>
            </a:prstGeom>
            <a:solidFill>
              <a:srgbClr val="3119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Book a Meeting</a:t>
              </a: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13" name="Graphic 12" descr="Boardroom">
              <a:extLst>
                <a:ext uri="{FF2B5EF4-FFF2-40B4-BE49-F238E27FC236}">
                  <a16:creationId xmlns:a16="http://schemas.microsoft.com/office/drawing/2014/main" id="{D09FBD07-71CE-534B-9FC9-E4405417A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41046" y="2111354"/>
              <a:ext cx="707772" cy="707772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4674620-1D82-294D-A59D-948048703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59" y="3012030"/>
            <a:ext cx="4346702" cy="3398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91899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085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Hold In-Booth Sessions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Demo Your Product</a:t>
            </a:r>
          </a:p>
        </p:txBody>
      </p:sp>
      <p:sp>
        <p:nvSpPr>
          <p:cNvPr id="34" name="Striped Right Arrow 33">
            <a:extLst>
              <a:ext uri="{FF2B5EF4-FFF2-40B4-BE49-F238E27FC236}">
                <a16:creationId xmlns:a16="http://schemas.microsoft.com/office/drawing/2014/main" id="{C7868B28-1033-3C44-B425-DE745F1CD9C0}"/>
              </a:ext>
            </a:extLst>
          </p:cNvPr>
          <p:cNvSpPr/>
          <p:nvPr/>
        </p:nvSpPr>
        <p:spPr>
          <a:xfrm>
            <a:off x="6239635" y="3537305"/>
            <a:ext cx="884612" cy="739739"/>
          </a:xfrm>
          <a:prstGeom prst="stripedRightArrow">
            <a:avLst/>
          </a:prstGeom>
          <a:solidFill>
            <a:srgbClr val="6C5D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2CB69C-E73B-FD4F-937F-D6C35C5F9A52}"/>
              </a:ext>
            </a:extLst>
          </p:cNvPr>
          <p:cNvSpPr txBox="1"/>
          <p:nvPr/>
        </p:nvSpPr>
        <p:spPr>
          <a:xfrm>
            <a:off x="7233006" y="2184163"/>
            <a:ext cx="434110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Attendees register capturing contact info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Reminded to attend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Sessions appear in calendar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Sessions appear in site directories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B713EC-0EE1-154D-84A6-2F6B5B213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4"/>
          <a:stretch/>
        </p:blipFill>
        <p:spPr>
          <a:xfrm>
            <a:off x="392270" y="2142326"/>
            <a:ext cx="5847365" cy="4084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7845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75A68B-821B-A34C-9EB4-2F66B98160F8}"/>
              </a:ext>
            </a:extLst>
          </p:cNvPr>
          <p:cNvSpPr/>
          <p:nvPr/>
        </p:nvSpPr>
        <p:spPr>
          <a:xfrm>
            <a:off x="0" y="918673"/>
            <a:ext cx="12191999" cy="707885"/>
          </a:xfrm>
          <a:prstGeom prst="rect">
            <a:avLst/>
          </a:prstGeom>
          <a:solidFill>
            <a:srgbClr val="6C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Plug &amp; Play to Add Materials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1F77E-809B-D64E-AF5E-0C389E7AC7F0}"/>
              </a:ext>
            </a:extLst>
          </p:cNvPr>
          <p:cNvSpPr txBox="1"/>
          <p:nvPr/>
        </p:nvSpPr>
        <p:spPr>
          <a:xfrm>
            <a:off x="1" y="210787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377064"/>
                </a:solidFill>
                <a:latin typeface="Century Gothic" panose="020B0502020202020204" pitchFamily="34" charset="0"/>
              </a:rPr>
              <a:t>Easy Setup &amp; Onboarding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AD02C-FD40-8F40-A5CC-F67B5F88F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805" y="1939709"/>
            <a:ext cx="7583233" cy="43127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716972-27CC-904C-9B8C-8FDAC863428E}"/>
              </a:ext>
            </a:extLst>
          </p:cNvPr>
          <p:cNvSpPr txBox="1"/>
          <p:nvPr/>
        </p:nvSpPr>
        <p:spPr>
          <a:xfrm>
            <a:off x="7734047" y="2169064"/>
            <a:ext cx="4341104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Upload graphics you already have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Format is created for you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Video training to make it easy</a:t>
            </a:r>
          </a:p>
          <a:p>
            <a:pPr marL="285750" indent="-285750">
              <a:spcAft>
                <a:spcPts val="600"/>
              </a:spcAft>
              <a:buClr>
                <a:srgbClr val="377064"/>
              </a:buClr>
              <a:buFont typeface="Wingdings" pitchFamily="2" charset="2"/>
              <a:buChar char="Ø"/>
            </a:pPr>
            <a:r>
              <a:rPr lang="en-US" sz="3200" dirty="0"/>
              <a:t>1 on 1 support available</a:t>
            </a:r>
          </a:p>
        </p:txBody>
      </p:sp>
    </p:spTree>
    <p:extLst>
      <p:ext uri="{BB962C8B-B14F-4D97-AF65-F5344CB8AC3E}">
        <p14:creationId xmlns:p14="http://schemas.microsoft.com/office/powerpoint/2010/main" val="2187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686A8-AFE1-814D-B25F-61C2CE5264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F12A4-2043-EB42-BE7F-DDECEC2D63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86100E-B9EB-3C43-A16C-A9A00601B0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7" b="4527"/>
          <a:stretch/>
        </p:blipFill>
        <p:spPr>
          <a:xfrm>
            <a:off x="0" y="-1608"/>
            <a:ext cx="12192000" cy="685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5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4480</TotalTime>
  <Words>398</Words>
  <Application>Microsoft Macintosh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cbradfield@conveyservices.com</dc:creator>
  <cp:lastModifiedBy>cbradfield@conveyservices.com</cp:lastModifiedBy>
  <cp:revision>23</cp:revision>
  <dcterms:created xsi:type="dcterms:W3CDTF">2020-10-24T17:38:33Z</dcterms:created>
  <dcterms:modified xsi:type="dcterms:W3CDTF">2020-10-27T20:31:45Z</dcterms:modified>
</cp:coreProperties>
</file>